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89"/>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20" r:id="rId29"/>
    <p:sldId id="419" r:id="rId30"/>
    <p:sldId id="416" r:id="rId31"/>
    <p:sldId id="417" r:id="rId32"/>
    <p:sldId id="403" r:id="rId33"/>
    <p:sldId id="383" r:id="rId34"/>
    <p:sldId id="384" r:id="rId35"/>
    <p:sldId id="385" r:id="rId36"/>
    <p:sldId id="386" r:id="rId37"/>
    <p:sldId id="418" r:id="rId38"/>
    <p:sldId id="381" r:id="rId39"/>
    <p:sldId id="382" r:id="rId40"/>
    <p:sldId id="304" r:id="rId41"/>
    <p:sldId id="371" r:id="rId42"/>
    <p:sldId id="423" r:id="rId43"/>
    <p:sldId id="424" r:id="rId44"/>
    <p:sldId id="404" r:id="rId45"/>
    <p:sldId id="372" r:id="rId46"/>
    <p:sldId id="374" r:id="rId47"/>
    <p:sldId id="405" r:id="rId48"/>
    <p:sldId id="421" r:id="rId49"/>
    <p:sldId id="370" r:id="rId50"/>
    <p:sldId id="311" r:id="rId51"/>
    <p:sldId id="408" r:id="rId52"/>
    <p:sldId id="409" r:id="rId53"/>
    <p:sldId id="410" r:id="rId54"/>
    <p:sldId id="411" r:id="rId55"/>
    <p:sldId id="412" r:id="rId56"/>
    <p:sldId id="413" r:id="rId57"/>
    <p:sldId id="425" r:id="rId58"/>
    <p:sldId id="426" r:id="rId59"/>
    <p:sldId id="414" r:id="rId60"/>
    <p:sldId id="366" r:id="rId61"/>
    <p:sldId id="406" r:id="rId62"/>
    <p:sldId id="407" r:id="rId63"/>
    <p:sldId id="388" r:id="rId64"/>
    <p:sldId id="365" r:id="rId65"/>
    <p:sldId id="389" r:id="rId66"/>
    <p:sldId id="390" r:id="rId67"/>
    <p:sldId id="427" r:id="rId68"/>
    <p:sldId id="367" r:id="rId69"/>
    <p:sldId id="368" r:id="rId70"/>
    <p:sldId id="373" r:id="rId71"/>
    <p:sldId id="369" r:id="rId72"/>
    <p:sldId id="422" r:id="rId73"/>
    <p:sldId id="428" r:id="rId74"/>
    <p:sldId id="429" r:id="rId75"/>
    <p:sldId id="354" r:id="rId76"/>
    <p:sldId id="360" r:id="rId77"/>
    <p:sldId id="361" r:id="rId78"/>
    <p:sldId id="362" r:id="rId79"/>
    <p:sldId id="364" r:id="rId80"/>
    <p:sldId id="376" r:id="rId81"/>
    <p:sldId id="431" r:id="rId82"/>
    <p:sldId id="432" r:id="rId83"/>
    <p:sldId id="430" r:id="rId84"/>
    <p:sldId id="415" r:id="rId85"/>
    <p:sldId id="375" r:id="rId86"/>
    <p:sldId id="387" r:id="rId87"/>
    <p:sldId id="299" r:id="rId88"/>
  </p:sldIdLst>
  <p:sldSz cx="9144000" cy="5143500" type="screen16x9"/>
  <p:notesSz cx="6858000" cy="9144000"/>
  <p:embeddedFontLst>
    <p:embeddedFont>
      <p:font typeface="Arial Black" panose="020B0A04020102020204" pitchFamily="34" charset="0"/>
      <p:bold r:id="rId90"/>
    </p:embeddedFont>
    <p:embeddedFont>
      <p:font typeface="Calibri" panose="020F0502020204030204" pitchFamily="34" charset="0"/>
      <p:regular r:id="rId91"/>
      <p:bold r:id="rId92"/>
      <p:italic r:id="rId93"/>
      <p:boldItalic r:id="rId9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2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10/23/2023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14961" y="875049"/>
            <a:ext cx="8442478" cy="3643745"/>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a:effectLst/>
                <a:latin typeface="Times New Roman" panose="02020603050405020304" pitchFamily="18" charset="0"/>
                <a:cs typeface="Times New Roman" panose="02020603050405020304" pitchFamily="18" charset="0"/>
              </a:rPr>
              <a:t>, </a:t>
            </a:r>
            <a:r>
              <a:rPr lang="tr-TR" b="0" i="0" u="none" strike="noStrike">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a:effectLst/>
                <a:latin typeface="Times New Roman" panose="02020603050405020304" pitchFamily="18" charset="0"/>
                <a:cs typeface="Times New Roman" panose="02020603050405020304" pitchFamily="18" charset="0"/>
              </a:rPr>
              <a:t> ve </a:t>
            </a:r>
            <a:r>
              <a:rPr lang="tr-TR" b="0" i="0" u="none" strike="noStrike">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a:effectLst/>
                <a:latin typeface="Times New Roman" panose="02020603050405020304" pitchFamily="18" charset="0"/>
                <a:cs typeface="Times New Roman" panose="02020603050405020304" pitchFamily="18" charset="0"/>
              </a:rPr>
              <a:t> alanlarında kullanılan </a:t>
            </a:r>
            <a:r>
              <a:rPr lang="tr-TR" b="1" i="0">
                <a:effectLst/>
                <a:latin typeface="Times New Roman" panose="02020603050405020304" pitchFamily="18" charset="0"/>
                <a:cs typeface="Times New Roman" panose="02020603050405020304" pitchFamily="18" charset="0"/>
              </a:rPr>
              <a:t>öznitelik çıkarımı</a:t>
            </a:r>
            <a:r>
              <a:rPr lang="tr-TR" b="0" i="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Türetilen değerlerin bilgilendirici ve artıksız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Öznitelik çıkarımı, </a:t>
            </a:r>
            <a:r>
              <a:rPr lang="tr-TR" b="0" i="0" u="none" strike="noStrike">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05808" y="152400"/>
            <a:ext cx="7228130" cy="875049"/>
          </a:xfrm>
        </p:spPr>
        <p:txBody>
          <a:bodyPr>
            <a:normAutofit/>
          </a:bodyPr>
          <a:lstStyle/>
          <a:p>
            <a:r>
              <a:rPr lang="tr-TR" sz="2000" dirty="0"/>
              <a:t>Öznitelik Seçme ve Öznitelik İndirgeme</a:t>
            </a:r>
            <a:br>
              <a:rPr lang="tr-TR" sz="2000" dirty="0"/>
            </a:br>
            <a:r>
              <a:rPr lang="tr-TR" sz="2000" dirty="0"/>
              <a:t>(</a:t>
            </a:r>
            <a:r>
              <a:rPr lang="tr-TR" sz="2000" dirty="0" err="1"/>
              <a:t>Feature</a:t>
            </a:r>
            <a:r>
              <a:rPr lang="tr-TR" sz="2000" dirty="0"/>
              <a:t> </a:t>
            </a:r>
            <a:r>
              <a:rPr lang="tr-TR" sz="2000" dirty="0" err="1"/>
              <a:t>Selection</a:t>
            </a:r>
            <a:r>
              <a:rPr lang="tr-TR" sz="2000" dirty="0"/>
              <a:t> </a:t>
            </a:r>
            <a:r>
              <a:rPr lang="tr-TR" sz="2000" dirty="0" err="1"/>
              <a:t>and</a:t>
            </a:r>
            <a:r>
              <a:rPr lang="tr-TR" sz="2000" dirty="0"/>
              <a:t> </a:t>
            </a:r>
            <a:r>
              <a:rPr lang="tr-TR" sz="2000" dirty="0" err="1"/>
              <a:t>Feature</a:t>
            </a:r>
            <a:r>
              <a:rPr lang="tr-TR" sz="2000" dirty="0"/>
              <a:t> </a:t>
            </a:r>
            <a:r>
              <a:rPr lang="tr-TR" sz="2000" dirty="0" err="1"/>
              <a:t>Reduction</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Değişken seçiminde </a:t>
            </a:r>
            <a:r>
              <a:rPr lang="tr-TR" sz="1600" dirty="0">
                <a:latin typeface="Calibri" panose="020F0502020204030204" pitchFamily="34" charset="0"/>
                <a:cs typeface="Calibri" panose="020F0502020204030204" pitchFamily="34" charset="0"/>
              </a:rPr>
              <a:t>veri setindeki değişken korunur ya da tamamen kaldırılır.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Boyut indirgemede </a:t>
            </a:r>
            <a:r>
              <a:rPr lang="tr-TR" sz="1600" dirty="0">
                <a:latin typeface="Calibri" panose="020F0502020204030204" pitchFamily="34" charset="0"/>
                <a:cs typeface="Calibri" panose="020F0502020204030204" pitchFamily="34" charset="0"/>
              </a:rPr>
              <a:t>ise mevcut değişkenlerin kombinasyonundan oluşan yeni değişkenler oluşturularak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m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32565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benzese de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çalışır. LDA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a:t>
            </a:r>
            <a:r>
              <a:rPr lang="tr-TR" sz="1600" b="0" i="0" dirty="0" err="1">
                <a:effectLst/>
                <a:latin typeface="Times New Roman" panose="02020603050405020304" pitchFamily="18" charset="0"/>
                <a:cs typeface="Times New Roman" panose="02020603050405020304" pitchFamily="18" charset="0"/>
              </a:rPr>
              <a:t>kullanılırken,LDA</a:t>
            </a:r>
            <a:r>
              <a:rPr lang="tr-TR" sz="1600" b="0" i="0" dirty="0">
                <a:effectLst/>
                <a:latin typeface="Times New Roman" panose="02020603050405020304" pitchFamily="18" charset="0"/>
                <a:cs typeface="Times New Roman" panose="02020603050405020304" pitchFamily="18" charset="0"/>
              </a:rPr>
              <a:t>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a:t>Ödev-1</a:t>
            </a:r>
            <a:endParaRPr lang="tr-TR" sz="32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solidFill>
                  <a:srgbClr val="FFFF00"/>
                </a:solidFill>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5897EAF-FC09-7879-5969-B9A7A2D6576C}"/>
              </a:ext>
            </a:extLst>
          </p:cNvPr>
          <p:cNvSpPr txBox="1"/>
          <p:nvPr/>
        </p:nvSpPr>
        <p:spPr>
          <a:xfrm>
            <a:off x="144447" y="758936"/>
            <a:ext cx="8831803" cy="4247317"/>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Cross-</a:t>
            </a:r>
            <a:r>
              <a:rPr lang="tr-TR" sz="1700" b="0" i="0" dirty="0" err="1">
                <a:effectLst/>
                <a:latin typeface="Times New Roman" panose="02020603050405020304" pitchFamily="18" charset="0"/>
                <a:cs typeface="Times New Roman" panose="02020603050405020304" pitchFamily="18" charset="0"/>
              </a:rPr>
              <a:t>Validation</a:t>
            </a:r>
            <a:r>
              <a:rPr lang="tr-TR" sz="1700" b="0" i="0" dirty="0">
                <a:effectLst/>
                <a:latin typeface="Times New Roman" panose="02020603050405020304" pitchFamily="18" charset="0"/>
                <a:cs typeface="Times New Roman" panose="02020603050405020304" pitchFamily="18" charset="0"/>
              </a:rPr>
              <a:t>), makine öğrenimi modellerinin performansını değerlendirmek için kullanılan bir çapraz doğrulama tekniğidir.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veri setinden rastgele örneklem alma işlemine dayalıdır ve veriye dayalı model performansı tahminlerini daha güvenilir hale getirir.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doğrulamanın nasıl çalıştığını açıklayan adımlar:</a:t>
            </a:r>
          </a:p>
          <a:p>
            <a:pPr marL="285750" indent="-285750" algn="just" defTabSz="914400">
              <a:spcAft>
                <a:spcPts val="600"/>
              </a:spcAft>
              <a:buFont typeface="Arial" panose="020B0604020202020204" pitchFamily="34" charset="0"/>
              <a:buChar char="•"/>
            </a:pPr>
            <a:r>
              <a:rPr lang="tr-TR" sz="1700" b="0" i="0" dirty="0">
                <a:effectLst/>
                <a:latin typeface="Times New Roman" panose="02020603050405020304" pitchFamily="18" charset="0"/>
                <a:cs typeface="Times New Roman" panose="02020603050405020304" pitchFamily="18" charset="0"/>
              </a:rPr>
              <a:t>Veri Seti Oluşturma: İlk adım, orijinal veri setini kullanarak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örneklemlerini oluşturmaktır.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a:t>
            </a:r>
            <a:r>
              <a:rPr lang="tr-TR" sz="1700" b="1" i="0" u="sng" dirty="0">
                <a:solidFill>
                  <a:srgbClr val="FFFF00"/>
                </a:solidFill>
                <a:effectLst/>
                <a:latin typeface="Times New Roman" panose="02020603050405020304" pitchFamily="18" charset="0"/>
                <a:cs typeface="Times New Roman" panose="02020603050405020304" pitchFamily="18" charset="0"/>
              </a:rPr>
              <a:t>boyutu orijinal veri setiyle aynıdır</a:t>
            </a:r>
            <a:r>
              <a:rPr lang="tr-TR" sz="1700" b="0" i="0" dirty="0">
                <a:effectLst/>
                <a:latin typeface="Times New Roman" panose="02020603050405020304" pitchFamily="18" charset="0"/>
                <a:cs typeface="Times New Roman" panose="02020603050405020304" pitchFamily="18" charset="0"/>
              </a:rPr>
              <a:t>, </a:t>
            </a:r>
            <a:r>
              <a:rPr lang="tr-TR" sz="1700" b="1" i="0" u="sng" dirty="0">
                <a:solidFill>
                  <a:srgbClr val="FFFF00"/>
                </a:solidFill>
                <a:effectLst/>
                <a:latin typeface="Times New Roman" panose="02020603050405020304" pitchFamily="18" charset="0"/>
                <a:cs typeface="Times New Roman" panose="02020603050405020304" pitchFamily="18" charset="0"/>
              </a:rPr>
              <a:t>ancak her biri rastgele seçilir ve orijinal veri setinden örnekleri tekrarlayabilir.</a:t>
            </a:r>
          </a:p>
          <a:p>
            <a:pPr marL="285750" indent="-285750" algn="just" defTabSz="914400">
              <a:spcAft>
                <a:spcPts val="600"/>
              </a:spcAft>
              <a:buFont typeface="Arial" panose="020B0604020202020204" pitchFamily="34" charset="0"/>
              <a:buChar char="•"/>
            </a:pP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Örneklemler Üzerinde Model Eğitimi ve Değerlendirme: 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 model eğitilir ve performansı değerlendirilir. Genellikle,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örneklemindeki modellerin performansı, orijinal veri setinin boyutuyla aynı olan bir test verisi grubu kullanılarak ölçülür.</a:t>
            </a:r>
          </a:p>
          <a:p>
            <a:pPr marL="285750" indent="-285750" algn="just" defTabSz="914400">
              <a:spcAft>
                <a:spcPts val="600"/>
              </a:spcAft>
              <a:buFont typeface="Arial" panose="020B0604020202020204" pitchFamily="34" charset="0"/>
              <a:buChar char="•"/>
            </a:pPr>
            <a:r>
              <a:rPr lang="tr-TR" sz="1700" b="0" i="0" dirty="0">
                <a:effectLst/>
                <a:latin typeface="Times New Roman" panose="02020603050405020304" pitchFamily="18" charset="0"/>
                <a:cs typeface="Times New Roman" panose="02020603050405020304" pitchFamily="18" charset="0"/>
              </a:rPr>
              <a:t>Performans Ölçümlerini Kaydetme: 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sonuçları kaydedilir. Bu sonuçlar genellikle doğruluk, RMSE (</a:t>
            </a:r>
            <a:r>
              <a:rPr lang="tr-TR" sz="1700" b="0" i="0" dirty="0" err="1">
                <a:effectLst/>
                <a:latin typeface="Times New Roman" panose="02020603050405020304" pitchFamily="18" charset="0"/>
                <a:cs typeface="Times New Roman" panose="02020603050405020304" pitchFamily="18" charset="0"/>
              </a:rPr>
              <a:t>Root</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Mean</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Squared</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Error</a:t>
            </a:r>
            <a:r>
              <a:rPr lang="tr-TR" sz="1700" b="0" i="0" dirty="0">
                <a:effectLst/>
                <a:latin typeface="Times New Roman" panose="02020603050405020304" pitchFamily="18" charset="0"/>
                <a:cs typeface="Times New Roman" panose="02020603050405020304" pitchFamily="18" charset="0"/>
              </a:rPr>
              <a:t>), R-kare değeri veya diğer ilgili performans metriklerini içerir.</a:t>
            </a:r>
          </a:p>
        </p:txBody>
      </p:sp>
    </p:spTree>
    <p:extLst>
      <p:ext uri="{BB962C8B-B14F-4D97-AF65-F5344CB8AC3E}">
        <p14:creationId xmlns:p14="http://schemas.microsoft.com/office/powerpoint/2010/main" val="833419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4" name="Metin kutusu 3">
            <a:extLst>
              <a:ext uri="{FF2B5EF4-FFF2-40B4-BE49-F238E27FC236}">
                <a16:creationId xmlns:a16="http://schemas.microsoft.com/office/drawing/2014/main" id="{9DD511FE-0F2C-6D18-1C09-193A909477E8}"/>
              </a:ext>
            </a:extLst>
          </p:cNvPr>
          <p:cNvSpPr txBox="1"/>
          <p:nvPr/>
        </p:nvSpPr>
        <p:spPr>
          <a:xfrm>
            <a:off x="231332" y="1094930"/>
            <a:ext cx="8679050" cy="3447098"/>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Sonuçların Ortalaması ve Güven Aralığı Hesaplama: Tüm </a:t>
            </a: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örneklemleri üzerinde model performansı ölçüldüğünde, bu sonuçların ortalaması hesaplanır. Ayrıca, sonuçların varyansı kullanılarak güven aralığı tahmin edilebilir. Bu, modelin performansının ne kadar güvenilir olduğunu belirlemeye yardımcı olur.</a:t>
            </a:r>
          </a:p>
          <a:p>
            <a:pPr marL="285750" indent="-285750" algn="just" defTabSz="914400">
              <a:spcAft>
                <a:spcPts val="600"/>
              </a:spcAft>
              <a:buFont typeface="Arial" panose="020B0604020202020204" pitchFamily="34" charset="0"/>
              <a:buChar char="•"/>
            </a:pPr>
            <a:endParaRPr lang="tr-TR" sz="1800" b="0" i="0" dirty="0">
              <a:effectLst/>
              <a:latin typeface="Times New Roman" panose="02020603050405020304" pitchFamily="18" charset="0"/>
              <a:cs typeface="Times New Roman" panose="02020603050405020304" pitchFamily="18" charset="0"/>
            </a:endParaRPr>
          </a:p>
          <a:p>
            <a:pPr marL="285750" indent="-285750" algn="just" defTabSz="914400">
              <a:spcAft>
                <a:spcPts val="600"/>
              </a:spcAft>
              <a:buFont typeface="Arial" panose="020B0604020202020204" pitchFamily="34" charset="0"/>
              <a:buChar char="•"/>
            </a:pP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çapraz doğrulama, veriye dayalı model performans tahminlerini daha güvenilir ve istatistiksel olarak sağlam hale getirir.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nedenle, özellikle veri miktarı sınırlı olduğunda veya diğer çapraz doğrulama teknikleri uygulanamayacak kadar çok örnekleme yapıldığında kullanışlıdır.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yöntem, model seçimi ve </a:t>
            </a:r>
            <a:r>
              <a:rPr lang="tr-TR" sz="1800" b="0" i="0" dirty="0" err="1">
                <a:effectLst/>
                <a:latin typeface="Times New Roman" panose="02020603050405020304" pitchFamily="18" charset="0"/>
                <a:cs typeface="Times New Roman" panose="02020603050405020304" pitchFamily="18" charset="0"/>
              </a:rPr>
              <a:t>hiperparametre</a:t>
            </a:r>
            <a:r>
              <a:rPr lang="tr-TR" sz="1800" b="0" i="0" dirty="0">
                <a:effectLst/>
                <a:latin typeface="Times New Roman" panose="02020603050405020304" pitchFamily="18" charset="0"/>
                <a:cs typeface="Times New Roman" panose="02020603050405020304" pitchFamily="18" charset="0"/>
              </a:rPr>
              <a:t> ayarlama süreçlerini iyileştirmek için de yaygın olarak kullanılır.</a:t>
            </a:r>
          </a:p>
        </p:txBody>
      </p:sp>
    </p:spTree>
    <p:extLst>
      <p:ext uri="{BB962C8B-B14F-4D97-AF65-F5344CB8AC3E}">
        <p14:creationId xmlns:p14="http://schemas.microsoft.com/office/powerpoint/2010/main" val="354314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2145" y="82213"/>
            <a:ext cx="4264353" cy="875049"/>
          </a:xfrm>
        </p:spPr>
        <p:txBody>
          <a:bodyPr>
            <a:normAutofit/>
          </a:bodyPr>
          <a:lstStyle/>
          <a:p>
            <a:r>
              <a:rPr lang="tr-TR" sz="2000" b="1" dirty="0"/>
              <a:t>Dışarıda Tutma (</a:t>
            </a:r>
            <a:r>
              <a:rPr lang="tr-TR" sz="2000" b="1" dirty="0" err="1"/>
              <a:t>Hold-out</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831207" cy="4185761"/>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57935" y="180000"/>
            <a:ext cx="7228130" cy="508521"/>
          </a:xfrm>
        </p:spPr>
        <p:txBody>
          <a:bodyPr>
            <a:normAutofit/>
          </a:bodyPr>
          <a:lstStyle/>
          <a:p>
            <a:pPr algn="ctr"/>
            <a:r>
              <a:rPr lang="tr-TR" sz="2000"/>
              <a:t>Ödev-2</a:t>
            </a:r>
            <a:endParaRPr lang="tr-TR" sz="2000" dirty="0"/>
          </a:p>
        </p:txBody>
      </p:sp>
      <p:sp>
        <p:nvSpPr>
          <p:cNvPr id="2" name="Metin kutusu 1">
            <a:extLst>
              <a:ext uri="{FF2B5EF4-FFF2-40B4-BE49-F238E27FC236}">
                <a16:creationId xmlns:a16="http://schemas.microsoft.com/office/drawing/2014/main" id="{94ED9F44-859D-43E5-EF88-BA49E6354E99}"/>
              </a:ext>
            </a:extLst>
          </p:cNvPr>
          <p:cNvSpPr txBox="1"/>
          <p:nvPr/>
        </p:nvSpPr>
        <p:spPr>
          <a:xfrm>
            <a:off x="337570" y="909995"/>
            <a:ext cx="8228936" cy="1477328"/>
          </a:xfrm>
          <a:prstGeom prst="rect">
            <a:avLst/>
          </a:prstGeom>
          <a:noFill/>
        </p:spPr>
        <p:txBody>
          <a:bodyPr wrap="square" rtlCol="0">
            <a:spAutoFit/>
          </a:bodyPr>
          <a:lstStyle/>
          <a:p>
            <a:pPr algn="just"/>
            <a:r>
              <a:rPr lang="tr-TR" sz="1800" dirty="0" err="1">
                <a:latin typeface="Courier New" panose="02070309020205020404" pitchFamily="49" charset="0"/>
                <a:cs typeface="Courier New" panose="02070309020205020404" pitchFamily="49" charset="0"/>
              </a:rPr>
              <a:t>train_test_split</a:t>
            </a:r>
            <a:r>
              <a:rPr lang="tr-TR" sz="1800" dirty="0">
                <a:latin typeface="Courier New" panose="02070309020205020404" pitchFamily="49" charset="0"/>
                <a:cs typeface="Courier New" panose="02070309020205020404" pitchFamily="49" charset="0"/>
              </a:rPr>
              <a:t>(X, Y, </a:t>
            </a:r>
            <a:r>
              <a:rPr lang="tr-TR" sz="1800" dirty="0" err="1">
                <a:latin typeface="Courier New" panose="02070309020205020404" pitchFamily="49" charset="0"/>
                <a:cs typeface="Courier New" panose="02070309020205020404" pitchFamily="49" charset="0"/>
              </a:rPr>
              <a:t>test_size</a:t>
            </a:r>
            <a:r>
              <a:rPr lang="tr-TR" sz="1800" dirty="0">
                <a:latin typeface="Courier New" panose="02070309020205020404" pitchFamily="49" charset="0"/>
                <a:cs typeface="Courier New" panose="02070309020205020404" pitchFamily="49" charset="0"/>
              </a:rPr>
              <a:t>=0.30) gibi bir metodun görevini gerçekleştiren fonksiyonu Python </a:t>
            </a:r>
            <a:r>
              <a:rPr lang="tr-TR" sz="1800" dirty="0" err="1">
                <a:latin typeface="Courier New" panose="02070309020205020404" pitchFamily="49" charset="0"/>
                <a:cs typeface="Courier New" panose="02070309020205020404" pitchFamily="49" charset="0"/>
              </a:rPr>
              <a:t>programalama</a:t>
            </a:r>
            <a:r>
              <a:rPr lang="tr-TR" sz="1800" dirty="0">
                <a:latin typeface="Courier New" panose="02070309020205020404" pitchFamily="49" charset="0"/>
                <a:cs typeface="Courier New" panose="02070309020205020404" pitchFamily="49" charset="0"/>
              </a:rPr>
              <a:t> dilinde siz yazın? Verileri rastgele bölün.</a:t>
            </a:r>
          </a:p>
          <a:p>
            <a:pPr algn="just"/>
            <a:endParaRPr lang="tr-TR" dirty="0">
              <a:latin typeface="Courier New" panose="02070309020205020404" pitchFamily="49" charset="0"/>
              <a:cs typeface="Courier New" panose="02070309020205020404" pitchFamily="49" charset="0"/>
            </a:endParaRPr>
          </a:p>
          <a:p>
            <a:pPr algn="just"/>
            <a:endParaRPr lang="tr-TR"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9539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0494" y="160338"/>
            <a:ext cx="4171363"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341254" cy="4893647"/>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np.array</a:t>
            </a:r>
            <a:r>
              <a:rPr lang="tr-TR" sz="1200" dirty="0">
                <a:latin typeface="Times New Roman" panose="02020603050405020304" pitchFamily="18" charset="0"/>
                <a:cs typeface="Times New Roman" panose="02020603050405020304" pitchFamily="18" charset="0"/>
              </a:rPr>
              <a:t>(data)</a:t>
            </a:r>
          </a:p>
          <a:p>
            <a:r>
              <a:rPr lang="tr-TR" sz="1200" dirty="0">
                <a:latin typeface="Times New Roman" panose="02020603050405020304" pitchFamily="18" charset="0"/>
                <a:cs typeface="Times New Roman" panose="02020603050405020304" pitchFamily="18" charset="0"/>
              </a:rPr>
              <a:t>X=data[:,0:9]</a:t>
            </a:r>
          </a:p>
          <a:p>
            <a:r>
              <a:rPr lang="tr-TR" sz="1200" dirty="0">
                <a:latin typeface="Times New Roman" panose="02020603050405020304" pitchFamily="18" charset="0"/>
                <a:cs typeface="Times New Roman" panose="02020603050405020304" pitchFamily="18" charset="0"/>
              </a:rPr>
              <a:t>Y=data[:,9:10]"""</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636498" y="296320"/>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585323"/>
          </a:xfrm>
          <a:prstGeom prst="rect">
            <a:avLst/>
          </a:prstGeom>
          <a:noFill/>
        </p:spPr>
        <p:txBody>
          <a:bodyPr wrap="square">
            <a:spAutoFit/>
          </a:bodyPr>
          <a:lstStyle/>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 </a:t>
            </a:r>
            <a:r>
              <a:rPr lang="tr-TR" dirty="0">
                <a:solidFill>
                  <a:srgbClr val="FFFF00"/>
                </a:solidFill>
                <a:latin typeface="Times New Roman" panose="02020603050405020304" pitchFamily="18" charset="0"/>
                <a:cs typeface="Times New Roman" panose="02020603050405020304" pitchFamily="18" charset="0"/>
              </a:rPr>
              <a:t>Bu işlem k defa tekrarlanır.</a:t>
            </a:r>
            <a:r>
              <a:rPr lang="tr-TR" dirty="0">
                <a:latin typeface="Times New Roman" panose="02020603050405020304" pitchFamily="18" charset="0"/>
                <a:cs typeface="Times New Roman" panose="02020603050405020304" pitchFamily="18" charset="0"/>
              </a:rPr>
              <a:t> </a:t>
            </a:r>
            <a:r>
              <a:rPr lang="tr-TR" dirty="0">
                <a:solidFill>
                  <a:srgbClr val="FFFF00"/>
                </a:solidFill>
                <a:latin typeface="Times New Roman" panose="02020603050405020304" pitchFamily="18" charset="0"/>
                <a:cs typeface="Times New Roman" panose="02020603050405020304" pitchFamily="18" charset="0"/>
              </a:rPr>
              <a:t>Aslında k defa </a:t>
            </a:r>
            <a:r>
              <a:rPr lang="tr-TR" dirty="0" err="1">
                <a:solidFill>
                  <a:srgbClr val="FFFF00"/>
                </a:solidFill>
                <a:latin typeface="Times New Roman" panose="02020603050405020304" pitchFamily="18" charset="0"/>
                <a:cs typeface="Times New Roman" panose="02020603050405020304" pitchFamily="18" charset="0"/>
              </a:rPr>
              <a:t>hold-out</a:t>
            </a:r>
            <a:r>
              <a:rPr lang="tr-TR" dirty="0">
                <a:solidFill>
                  <a:srgbClr val="FFFF00"/>
                </a:solidFill>
                <a:latin typeface="Times New Roman" panose="02020603050405020304" pitchFamily="18" charset="0"/>
                <a:cs typeface="Times New Roman" panose="02020603050405020304" pitchFamily="18" charset="0"/>
              </a:rPr>
              <a:t> yöntemi uygulanır.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Verileri eğitim ve test setlerine bölmek için indeksler verir.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4278094"/>
          </a:xfrm>
          <a:prstGeom prst="rect">
            <a:avLst/>
          </a:prstGeom>
          <a:noFill/>
        </p:spPr>
        <p:txBody>
          <a:bodyPr wrap="square">
            <a:spAutoFit/>
          </a:bodyPr>
          <a:lstStyle/>
          <a:p>
            <a:pPr marL="285750" indent="-285750" algn="ctr">
              <a:spcAft>
                <a:spcPts val="6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yönteminin temel işleyişi:</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Karıştırma (</a:t>
            </a:r>
            <a:r>
              <a:rPr lang="tr-TR" b="1" dirty="0" err="1">
                <a:solidFill>
                  <a:srgbClr val="FFFF00"/>
                </a:solidFill>
                <a:latin typeface="Times New Roman" panose="02020603050405020304" pitchFamily="18" charset="0"/>
                <a:cs typeface="Times New Roman" panose="02020603050405020304" pitchFamily="18" charset="0"/>
              </a:rPr>
              <a:t>Shuffle</a:t>
            </a:r>
            <a:r>
              <a:rPr lang="tr-TR" b="1" dirty="0">
                <a:solidFill>
                  <a:srgbClr val="FFFF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İlk adımda, </a:t>
            </a:r>
            <a:r>
              <a:rPr lang="tr-TR" dirty="0">
                <a:solidFill>
                  <a:srgbClr val="FFFF00"/>
                </a:solidFill>
                <a:latin typeface="Times New Roman" panose="02020603050405020304" pitchFamily="18" charset="0"/>
                <a:cs typeface="Times New Roman" panose="02020603050405020304" pitchFamily="18" charset="0"/>
              </a:rPr>
              <a:t>veri seti rasgele bir şekilde karıştırılır</a:t>
            </a:r>
            <a:r>
              <a:rPr lang="tr-TR" dirty="0">
                <a:latin typeface="Times New Roman" panose="02020603050405020304" pitchFamily="18" charset="0"/>
                <a:cs typeface="Times New Roman" panose="02020603050405020304" pitchFamily="18" charset="0"/>
              </a:rPr>
              <a:t>. Bu, veri örneklerinin sıralamasını veya düzenini değiştirir ve bu şekilde rastgele dağıtılmasını sağlar.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Bölme (</a:t>
            </a:r>
            <a:r>
              <a:rPr lang="tr-TR" b="1" dirty="0" err="1">
                <a:solidFill>
                  <a:srgbClr val="FFFF00"/>
                </a:solidFill>
                <a:latin typeface="Times New Roman" panose="02020603050405020304" pitchFamily="18" charset="0"/>
                <a:cs typeface="Times New Roman" panose="02020603050405020304" pitchFamily="18" charset="0"/>
              </a:rPr>
              <a:t>Split</a:t>
            </a:r>
            <a:r>
              <a:rPr lang="tr-TR" b="1" dirty="0">
                <a:solidFill>
                  <a:srgbClr val="FFFF00"/>
                </a:solidFill>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Karıştırılan veri seti, belirli bir oran kullanılarak ikiye ayrılır. Örneğin, verinin %70'i eğitim verisi olarak kullanılabilirken %30'u test verisi olarak kullanılabilir. Bu oranlar, ihtiyaca göre ayarlanabilir.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Model Eğitimi ve Değerlendirme: </a:t>
            </a:r>
            <a:r>
              <a:rPr lang="tr-TR" dirty="0">
                <a:latin typeface="Times New Roman" panose="02020603050405020304" pitchFamily="18" charset="0"/>
                <a:cs typeface="Times New Roman" panose="02020603050405020304" pitchFamily="18" charset="0"/>
              </a:rPr>
              <a:t>Eğitim verisi, makine öğrenimi modeli için kullanılır ve model eğitilir. Test verisi ise modelin performansını değerlendirmek için kullanılır. Modelin performansı, genellikle doğruluk, RMSE (</a:t>
            </a:r>
            <a:r>
              <a:rPr lang="tr-TR" dirty="0" err="1">
                <a:latin typeface="Times New Roman" panose="02020603050405020304" pitchFamily="18" charset="0"/>
                <a:cs typeface="Times New Roman" panose="02020603050405020304" pitchFamily="18" charset="0"/>
              </a:rPr>
              <a:t>Root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Mean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Squared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Error</a:t>
            </a:r>
            <a:r>
              <a:rPr lang="tr-TR" dirty="0">
                <a:latin typeface="Times New Roman" panose="02020603050405020304" pitchFamily="18" charset="0"/>
                <a:cs typeface="Times New Roman" panose="02020603050405020304" pitchFamily="18" charset="0"/>
              </a:rPr>
              <a:t>), R-kare veya diğer uygun performans metrikleri kullanılarak ölçülür.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Tekrarlama (</a:t>
            </a:r>
            <a:r>
              <a:rPr lang="tr-TR" b="1" dirty="0" err="1">
                <a:solidFill>
                  <a:srgbClr val="FFFF00"/>
                </a:solidFill>
                <a:latin typeface="Times New Roman" panose="02020603050405020304" pitchFamily="18" charset="0"/>
                <a:cs typeface="Times New Roman" panose="02020603050405020304" pitchFamily="18" charset="0"/>
              </a:rPr>
              <a:t>Iterasyon</a:t>
            </a:r>
            <a:r>
              <a:rPr lang="tr-TR" b="1" dirty="0">
                <a:solidFill>
                  <a:srgbClr val="FFFF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bu işlemleri belirli bir sayıda tekrarlar. Her iterasyon sırasında veri yeniden karıştırılır ve farklı veri parçaları seçilir. Bu, farklı veri kesitlerinin farklı sonuçlar üretebileceği anlamına gelir.</a:t>
            </a:r>
          </a:p>
        </p:txBody>
      </p:sp>
    </p:spTree>
    <p:extLst>
      <p:ext uri="{BB962C8B-B14F-4D97-AF65-F5344CB8AC3E}">
        <p14:creationId xmlns:p14="http://schemas.microsoft.com/office/powerpoint/2010/main" val="577962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2339102"/>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özellikle büyük veri setleriyle çalışırken veya çapraz doğrulama sürecini özelleştirmeniz gerektiğinde kullanışlıdır. </a:t>
            </a:r>
          </a:p>
          <a:p>
            <a:pPr marL="285750" indent="-285750" algn="just">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yöntem, özellikle diğer çapraz doğrulama yöntemleri (örneğin K-</a:t>
            </a:r>
            <a:r>
              <a:rPr lang="tr-TR" dirty="0" err="1">
                <a:latin typeface="Times New Roman" panose="02020603050405020304" pitchFamily="18" charset="0"/>
                <a:cs typeface="Times New Roman" panose="02020603050405020304" pitchFamily="18" charset="0"/>
              </a:rPr>
              <a:t>fold</a:t>
            </a:r>
            <a:r>
              <a:rPr lang="tr-TR" dirty="0">
                <a:latin typeface="Times New Roman" panose="02020603050405020304" pitchFamily="18" charset="0"/>
                <a:cs typeface="Times New Roman" panose="02020603050405020304" pitchFamily="18" charset="0"/>
              </a:rPr>
              <a:t> çapraz doğrulama) kullanılamayacak kadar büyük veri setleri veya özgün senaryolar için uygundur. </a:t>
            </a:r>
          </a:p>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modelin performansını daha iyi anlamak ve aşırı uydurmayı (</a:t>
            </a:r>
            <a:r>
              <a:rPr lang="tr-TR" dirty="0" err="1">
                <a:latin typeface="Times New Roman" panose="02020603050405020304" pitchFamily="18" charset="0"/>
                <a:cs typeface="Times New Roman" panose="02020603050405020304" pitchFamily="18" charset="0"/>
              </a:rPr>
              <a:t>overfitting</a:t>
            </a:r>
            <a:r>
              <a:rPr lang="tr-TR" dirty="0">
                <a:latin typeface="Times New Roman" panose="02020603050405020304" pitchFamily="18" charset="0"/>
                <a:cs typeface="Times New Roman" panose="02020603050405020304" pitchFamily="18" charset="0"/>
              </a:rPr>
              <a:t>) veya veriye dayalı model performansını değerlendirmek için kullanılır.</a:t>
            </a:r>
          </a:p>
        </p:txBody>
      </p:sp>
    </p:spTree>
    <p:extLst>
      <p:ext uri="{BB962C8B-B14F-4D97-AF65-F5344CB8AC3E}">
        <p14:creationId xmlns:p14="http://schemas.microsoft.com/office/powerpoint/2010/main" val="2108870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5" name="Resim 4">
            <a:extLst>
              <a:ext uri="{FF2B5EF4-FFF2-40B4-BE49-F238E27FC236}">
                <a16:creationId xmlns:a16="http://schemas.microsoft.com/office/drawing/2014/main" id="{68E8E649-AE57-3577-684E-71DAADCDFD6F}"/>
              </a:ext>
            </a:extLst>
          </p:cNvPr>
          <p:cNvPicPr>
            <a:picLocks noChangeAspect="1"/>
          </p:cNvPicPr>
          <p:nvPr/>
        </p:nvPicPr>
        <p:blipFill>
          <a:blip r:embed="rId2"/>
          <a:stretch>
            <a:fillRect/>
          </a:stretch>
        </p:blipFill>
        <p:spPr>
          <a:xfrm>
            <a:off x="341119" y="1004968"/>
            <a:ext cx="8401050" cy="3257550"/>
          </a:xfrm>
          <a:prstGeom prst="rect">
            <a:avLst/>
          </a:prstGeom>
        </p:spPr>
      </p:pic>
      <p:sp>
        <p:nvSpPr>
          <p:cNvPr id="6" name="Metin kutusu 5">
            <a:extLst>
              <a:ext uri="{FF2B5EF4-FFF2-40B4-BE49-F238E27FC236}">
                <a16:creationId xmlns:a16="http://schemas.microsoft.com/office/drawing/2014/main" id="{1158177C-4790-E4D4-4639-4824ADEAA04C}"/>
              </a:ext>
            </a:extLst>
          </p:cNvPr>
          <p:cNvSpPr txBox="1"/>
          <p:nvPr/>
        </p:nvSpPr>
        <p:spPr>
          <a:xfrm>
            <a:off x="4029559" y="3432874"/>
            <a:ext cx="338554" cy="369332"/>
          </a:xfrm>
          <a:prstGeom prst="rect">
            <a:avLst/>
          </a:prstGeom>
          <a:noFill/>
        </p:spPr>
        <p:txBody>
          <a:bodyPr wrap="none" rtlCol="0">
            <a:spAutoFit/>
          </a:bodyPr>
          <a:lstStyle/>
          <a:p>
            <a:r>
              <a:rPr lang="tr-TR" dirty="0">
                <a:solidFill>
                  <a:schemeClr val="bg1"/>
                </a:solidFill>
              </a:rPr>
              <a:t>F</a:t>
            </a:r>
          </a:p>
        </p:txBody>
      </p:sp>
      <p:sp>
        <p:nvSpPr>
          <p:cNvPr id="7" name="Metin kutusu 6">
            <a:extLst>
              <a:ext uri="{FF2B5EF4-FFF2-40B4-BE49-F238E27FC236}">
                <a16:creationId xmlns:a16="http://schemas.microsoft.com/office/drawing/2014/main" id="{901EB3F2-A631-73B2-D198-337419F00977}"/>
              </a:ext>
            </a:extLst>
          </p:cNvPr>
          <p:cNvSpPr txBox="1"/>
          <p:nvPr/>
        </p:nvSpPr>
        <p:spPr>
          <a:xfrm>
            <a:off x="6989736" y="3432874"/>
            <a:ext cx="351378" cy="369332"/>
          </a:xfrm>
          <a:prstGeom prst="rect">
            <a:avLst/>
          </a:prstGeom>
          <a:noFill/>
        </p:spPr>
        <p:txBody>
          <a:bodyPr wrap="none" rtlCol="0">
            <a:spAutoFit/>
          </a:bodyPr>
          <a:lstStyle/>
          <a:p>
            <a:r>
              <a:rPr lang="tr-TR" dirty="0">
                <a:solidFill>
                  <a:schemeClr val="bg1"/>
                </a:solidFill>
              </a:rPr>
              <a:t>T</a:t>
            </a:r>
          </a:p>
        </p:txBody>
      </p:sp>
      <p:sp>
        <p:nvSpPr>
          <p:cNvPr id="8" name="Metin kutusu 7">
            <a:extLst>
              <a:ext uri="{FF2B5EF4-FFF2-40B4-BE49-F238E27FC236}">
                <a16:creationId xmlns:a16="http://schemas.microsoft.com/office/drawing/2014/main" id="{23C2D26B-99C7-B6FD-3EAE-18DDACBF2A07}"/>
              </a:ext>
            </a:extLst>
          </p:cNvPr>
          <p:cNvSpPr txBox="1"/>
          <p:nvPr/>
        </p:nvSpPr>
        <p:spPr>
          <a:xfrm>
            <a:off x="2557220" y="1914040"/>
            <a:ext cx="338554" cy="369332"/>
          </a:xfrm>
          <a:prstGeom prst="rect">
            <a:avLst/>
          </a:prstGeom>
          <a:noFill/>
        </p:spPr>
        <p:txBody>
          <a:bodyPr wrap="none" rtlCol="0">
            <a:spAutoFit/>
          </a:bodyPr>
          <a:lstStyle/>
          <a:p>
            <a:r>
              <a:rPr lang="tr-TR" dirty="0">
                <a:solidFill>
                  <a:schemeClr val="bg1"/>
                </a:solidFill>
              </a:rPr>
              <a:t>F</a:t>
            </a:r>
          </a:p>
        </p:txBody>
      </p:sp>
      <p:sp>
        <p:nvSpPr>
          <p:cNvPr id="9" name="Metin kutusu 8">
            <a:extLst>
              <a:ext uri="{FF2B5EF4-FFF2-40B4-BE49-F238E27FC236}">
                <a16:creationId xmlns:a16="http://schemas.microsoft.com/office/drawing/2014/main" id="{1DE42CE5-1F4F-A7E8-58F0-3D9D7B5BBC66}"/>
              </a:ext>
            </a:extLst>
          </p:cNvPr>
          <p:cNvSpPr txBox="1"/>
          <p:nvPr/>
        </p:nvSpPr>
        <p:spPr>
          <a:xfrm>
            <a:off x="2544396" y="2903613"/>
            <a:ext cx="351378" cy="369332"/>
          </a:xfrm>
          <a:prstGeom prst="rect">
            <a:avLst/>
          </a:prstGeom>
          <a:noFill/>
        </p:spPr>
        <p:txBody>
          <a:bodyPr wrap="none" rtlCol="0">
            <a:spAutoFit/>
          </a:bodyPr>
          <a:lstStyle/>
          <a:p>
            <a:r>
              <a:rPr lang="tr-TR" dirty="0">
                <a:solidFill>
                  <a:schemeClr val="bg1"/>
                </a:solidFill>
              </a:rPr>
              <a:t>T</a:t>
            </a:r>
          </a:p>
        </p:txBody>
      </p:sp>
    </p:spTree>
    <p:extLst>
      <p:ext uri="{BB962C8B-B14F-4D97-AF65-F5344CB8AC3E}">
        <p14:creationId xmlns:p14="http://schemas.microsoft.com/office/powerpoint/2010/main" val="974880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sp>
        <p:nvSpPr>
          <p:cNvPr id="5" name="TextBox 4">
            <a:extLst>
              <a:ext uri="{FF2B5EF4-FFF2-40B4-BE49-F238E27FC236}">
                <a16:creationId xmlns:a16="http://schemas.microsoft.com/office/drawing/2014/main" id="{2222A14D-914E-5E15-4B8D-47E924829CA4}"/>
              </a:ext>
            </a:extLst>
          </p:cNvPr>
          <p:cNvSpPr txBox="1"/>
          <p:nvPr/>
        </p:nvSpPr>
        <p:spPr>
          <a:xfrm>
            <a:off x="471268" y="661079"/>
            <a:ext cx="5409027" cy="3785652"/>
          </a:xfrm>
          <a:prstGeom prst="rect">
            <a:avLst/>
          </a:prstGeom>
          <a:noFill/>
        </p:spPr>
        <p:txBody>
          <a:bodyPr wrap="square">
            <a:spAutoFit/>
          </a:bodyPr>
          <a:lstStyle/>
          <a:p>
            <a:r>
              <a:rPr lang="tr-TR" sz="1200" dirty="0" err="1">
                <a:latin typeface="Courier New" panose="02070309020205020404" pitchFamily="49" charset="0"/>
                <a:cs typeface="Courier New" panose="02070309020205020404" pitchFamily="49" charset="0"/>
              </a:rPr>
              <a:t>from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sklearn.metrics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confusion_matrix</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numpy</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np</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seaborn</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sns</a:t>
            </a:r>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([1,0,1,0,1,0,1])</a:t>
            </a:r>
          </a:p>
          <a:p>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([1,1,1,0,0,0,1])</a:t>
            </a:r>
          </a:p>
          <a:p>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confusion_matrix</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sns.heatmap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annot</a:t>
            </a:r>
            <a:r>
              <a:rPr lang="tr-TR" sz="1200" dirty="0">
                <a:latin typeface="Courier New" panose="02070309020205020404" pitchFamily="49" charset="0"/>
                <a:cs typeface="Courier New" panose="02070309020205020404" pitchFamily="49" charset="0"/>
              </a:rPr>
              <a:t>=True, </a:t>
            </a:r>
            <a:r>
              <a:rPr lang="tr-TR" sz="1200" dirty="0" err="1">
                <a:latin typeface="Courier New" panose="02070309020205020404" pitchFamily="49" charset="0"/>
                <a:cs typeface="Courier New" panose="02070309020205020404" pitchFamily="49" charset="0"/>
              </a:rPr>
              <a:t>cmap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viridis</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ax.set_title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Confusion</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Matrix</a:t>
            </a:r>
            <a:r>
              <a:rPr lang="tr-TR" sz="1200" dirty="0">
                <a:latin typeface="Courier New" panose="02070309020205020404" pitchFamily="49" charset="0"/>
                <a:cs typeface="Courier New" panose="02070309020205020404" pitchFamily="49" charset="0"/>
              </a:rPr>
              <a:t>\n\n');</a:t>
            </a:r>
          </a:p>
          <a:p>
            <a:r>
              <a:rPr lang="tr-TR" sz="1200" dirty="0" err="1">
                <a:latin typeface="Courier New" panose="02070309020205020404" pitchFamily="49" charset="0"/>
                <a:cs typeface="Courier New" panose="02070309020205020404" pitchFamily="49" charset="0"/>
              </a:rPr>
              <a:t>ax.set_xlabel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nPredicted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ax.set_ylabel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Actual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 ');</a:t>
            </a:r>
          </a:p>
          <a:p>
            <a:endParaRPr lang="tr-TR" sz="1200" dirty="0">
              <a:latin typeface="Courier New" panose="02070309020205020404" pitchFamily="49" charset="0"/>
              <a:cs typeface="Courier New" panose="02070309020205020404" pitchFamily="49" charset="0"/>
            </a:endParaRPr>
          </a:p>
          <a:p>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Ticket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List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must</a:t>
            </a:r>
            <a:r>
              <a:rPr lang="tr-TR" sz="1200" dirty="0">
                <a:latin typeface="Courier New" panose="02070309020205020404" pitchFamily="49" charset="0"/>
                <a:cs typeface="Courier New" panose="02070309020205020404" pitchFamily="49" charset="0"/>
              </a:rPr>
              <a:t> be in </a:t>
            </a:r>
            <a:r>
              <a:rPr lang="tr-TR" sz="1200" dirty="0" err="1">
                <a:latin typeface="Courier New" panose="02070309020205020404" pitchFamily="49" charset="0"/>
                <a:cs typeface="Courier New" panose="02070309020205020404" pitchFamily="49" charset="0"/>
              </a:rPr>
              <a:t>alphabetical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order</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ax.xaxis.set_ticklabels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a:p>
            <a:r>
              <a:rPr lang="tr-TR" sz="1200" dirty="0" err="1">
                <a:latin typeface="Courier New" panose="02070309020205020404" pitchFamily="49" charset="0"/>
                <a:cs typeface="Courier New" panose="02070309020205020404" pitchFamily="49" charset="0"/>
              </a:rPr>
              <a:t>ax.yaxis.set_ticklabels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p:txBody>
      </p:sp>
      <p:pic>
        <p:nvPicPr>
          <p:cNvPr id="7" name="Picture 6">
            <a:extLst>
              <a:ext uri="{FF2B5EF4-FFF2-40B4-BE49-F238E27FC236}">
                <a16:creationId xmlns:a16="http://schemas.microsoft.com/office/drawing/2014/main" id="{75139F8F-FBB2-C3B5-01F7-9E035EA2ADD1}"/>
              </a:ext>
            </a:extLst>
          </p:cNvPr>
          <p:cNvPicPr>
            <a:picLocks noChangeAspect="1"/>
          </p:cNvPicPr>
          <p:nvPr/>
        </p:nvPicPr>
        <p:blipFill>
          <a:blip r:embed="rId2"/>
          <a:stretch>
            <a:fillRect/>
          </a:stretch>
        </p:blipFill>
        <p:spPr>
          <a:xfrm>
            <a:off x="5655438" y="661079"/>
            <a:ext cx="3371625" cy="291600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(Hassasiyet): </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modelin pozitif sınıfları ne kadar iyi ayırt edebildiğini ölçer ve yanlış pozitif tahminlerin sayısını dikkate alır. Precision, özellikle dengesiz veri kümeleri veya sınıflandırma problemleri için önemlidir.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Yüksek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modelin pozitif tahminlerinin çoğunun doğru olduğu anlamına gelir.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Düşük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ise modelin pozitif tahminlerinin büyük bir kısmının yanlış olduğu anlamına gelir.</a:t>
            </a:r>
          </a:p>
          <a:p>
            <a:pPr algn="ctr">
              <a:lnSpc>
                <a:spcPct val="150000"/>
              </a:lnSpc>
              <a:spcAft>
                <a:spcPts val="1200"/>
              </a:spcAft>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p:txBody>
      </p:sp>
    </p:spTree>
    <p:extLst>
      <p:ext uri="{BB962C8B-B14F-4D97-AF65-F5344CB8AC3E}">
        <p14:creationId xmlns:p14="http://schemas.microsoft.com/office/powerpoint/2010/main" val="2379441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Sınıflandırıcının ne kadar iyi performans gösterdiğinin bir ölçüsüdür ve sınıflandırıcıları karşılaştırmakta sıklıkla kullanılır.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2794586" y="3945692"/>
            <a:ext cx="3416294" cy="645517"/>
          </a:xfrm>
          <a:prstGeom prst="rect">
            <a:avLst/>
          </a:prstGeom>
        </p:spPr>
      </p:pic>
    </p:spTree>
    <p:extLst>
      <p:ext uri="{BB962C8B-B14F-4D97-AF65-F5344CB8AC3E}">
        <p14:creationId xmlns:p14="http://schemas.microsoft.com/office/powerpoint/2010/main" val="27911232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88291" y="875049"/>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94943" y="875049"/>
            <a:ext cx="4572000" cy="369332"/>
          </a:xfrm>
          <a:prstGeom prst="rect">
            <a:avLst/>
          </a:prstGeom>
          <a:noFill/>
        </p:spPr>
        <p:txBody>
          <a:bodyPr wrap="square">
            <a:spAutoFit/>
          </a:bodyPr>
          <a:lstStyle/>
          <a:p>
            <a:r>
              <a:rPr lang="tr-TR" sz="1800" b="0" i="0" u="none" strike="noStrike" baseline="0" dirty="0">
                <a:latin typeface="SFRM1095"/>
              </a:rPr>
              <a:t>Ortalama Karesel Hata(MSE):</a:t>
            </a:r>
            <a:endParaRPr lang="tr-TR" dirty="0"/>
          </a:p>
        </p:txBody>
      </p:sp>
      <p:pic>
        <p:nvPicPr>
          <p:cNvPr id="6" name="Resim 5">
            <a:extLst>
              <a:ext uri="{FF2B5EF4-FFF2-40B4-BE49-F238E27FC236}">
                <a16:creationId xmlns:a16="http://schemas.microsoft.com/office/drawing/2014/main" id="{7134C21F-4ABD-0CB9-3C3D-B24F5DAEA6D7}"/>
              </a:ext>
            </a:extLst>
          </p:cNvPr>
          <p:cNvPicPr>
            <a:picLocks noChangeAspect="1"/>
          </p:cNvPicPr>
          <p:nvPr/>
        </p:nvPicPr>
        <p:blipFill>
          <a:blip r:embed="rId2"/>
          <a:stretch>
            <a:fillRect/>
          </a:stretch>
        </p:blipFill>
        <p:spPr>
          <a:xfrm>
            <a:off x="3638706" y="681159"/>
            <a:ext cx="2296891" cy="684000"/>
          </a:xfrm>
          <a:prstGeom prst="rect">
            <a:avLst/>
          </a:prstGeom>
        </p:spPr>
      </p:pic>
      <p:sp>
        <p:nvSpPr>
          <p:cNvPr id="9" name="Metin kutusu 8">
            <a:extLst>
              <a:ext uri="{FF2B5EF4-FFF2-40B4-BE49-F238E27FC236}">
                <a16:creationId xmlns:a16="http://schemas.microsoft.com/office/drawing/2014/main" id="{1E0053B0-517C-9FA8-6CBD-904C614F95C4}"/>
              </a:ext>
            </a:extLst>
          </p:cNvPr>
          <p:cNvSpPr txBox="1"/>
          <p:nvPr/>
        </p:nvSpPr>
        <p:spPr>
          <a:xfrm>
            <a:off x="287359" y="1365159"/>
            <a:ext cx="8508570" cy="3831818"/>
          </a:xfrm>
          <a:prstGeom prst="rect">
            <a:avLst/>
          </a:prstGeom>
          <a:noFill/>
        </p:spPr>
        <p:txBody>
          <a:bodyPr wrap="square">
            <a:spAutoFit/>
          </a:bodyPr>
          <a:lstStyle/>
          <a:p>
            <a:pPr algn="just">
              <a:spcAft>
                <a:spcPts val="600"/>
              </a:spcAft>
            </a:pPr>
            <a:r>
              <a:rPr lang="tr-TR" sz="1600" dirty="0">
                <a:latin typeface="SFRM1095"/>
              </a:rPr>
              <a:t>Regresyon problemlerinin değerlendirilmesinde yaygın olarak kullanılan bir hata ölçüsüdür. MSE, bir regresyon modelinin tahminlerinin ne kadar doğru veya yanlış olduğunu değerlendirmek için kullanılır. Daha düşük bir MSE değeri, modelin daha iyi tahminler yaptığı anlamına gelir.</a:t>
            </a:r>
          </a:p>
          <a:p>
            <a:pPr algn="l">
              <a:spcAft>
                <a:spcPts val="600"/>
              </a:spcAft>
            </a:pPr>
            <a:r>
              <a:rPr lang="tr-TR" sz="1600" dirty="0" err="1">
                <a:latin typeface="SFRM1095"/>
              </a:rPr>
              <a:t>MSE'nin</a:t>
            </a:r>
            <a:r>
              <a:rPr lang="tr-TR" sz="1600" dirty="0">
                <a:latin typeface="SFRM1095"/>
              </a:rPr>
              <a:t> hesaplanması için aşağıdaki adımları izlersiniz:</a:t>
            </a:r>
          </a:p>
          <a:p>
            <a:pPr marL="342900" indent="-342900" algn="l">
              <a:spcAft>
                <a:spcPts val="600"/>
              </a:spcAft>
              <a:buFont typeface="+mj-lt"/>
              <a:buAutoNum type="arabicPeriod"/>
            </a:pPr>
            <a:r>
              <a:rPr lang="tr-TR" sz="1600" dirty="0">
                <a:latin typeface="SFRM1095"/>
              </a:rPr>
              <a:t>Her veri örneği için gerçek değeri (</a:t>
            </a:r>
            <a:r>
              <a:rPr lang="tr-TR" sz="1600" dirty="0" err="1">
                <a:latin typeface="SFRM1095"/>
              </a:rPr>
              <a:t>ground</a:t>
            </a:r>
            <a:r>
              <a:rPr lang="tr-TR" sz="1600" dirty="0">
                <a:latin typeface="SFRM1095"/>
              </a:rPr>
              <a:t> </a:t>
            </a:r>
            <a:r>
              <a:rPr lang="tr-TR" sz="1600" dirty="0" err="1">
                <a:latin typeface="SFRM1095"/>
              </a:rPr>
              <a:t>truth</a:t>
            </a:r>
            <a:r>
              <a:rPr lang="tr-TR" sz="1600" dirty="0">
                <a:latin typeface="SFRM1095"/>
              </a:rPr>
              <a:t>) temsil eden bir değer (genellikle y olarak gösterilir) ve modelin tahmin ettiği değeri (genellikle ŷ olarak gösterilir) elde edersiniz.</a:t>
            </a:r>
          </a:p>
          <a:p>
            <a:pPr marL="342900" indent="-342900" algn="l">
              <a:spcAft>
                <a:spcPts val="600"/>
              </a:spcAft>
              <a:buFont typeface="+mj-lt"/>
              <a:buAutoNum type="arabicPeriod"/>
            </a:pPr>
            <a:r>
              <a:rPr lang="tr-TR" sz="1600" dirty="0">
                <a:latin typeface="SFRM1095"/>
              </a:rPr>
              <a:t>Her örneğin için hata (</a:t>
            </a:r>
            <a:r>
              <a:rPr lang="tr-TR" sz="1600" dirty="0" err="1">
                <a:latin typeface="SFRM1095"/>
              </a:rPr>
              <a:t>error</a:t>
            </a:r>
            <a:r>
              <a:rPr lang="tr-TR" sz="1600" dirty="0">
                <a:latin typeface="SFRM1095"/>
              </a:rPr>
              <a:t>) hesaplanır, yani gerçek değer ile modelin tahmin ettiği değer arasındaki fark: </a:t>
            </a:r>
            <a:r>
              <a:rPr lang="tr-TR" sz="1600" b="1" dirty="0" err="1">
                <a:solidFill>
                  <a:srgbClr val="FFFF00"/>
                </a:solidFill>
                <a:latin typeface="SFRM1095"/>
              </a:rPr>
              <a:t>error</a:t>
            </a:r>
            <a:r>
              <a:rPr lang="tr-TR" sz="1600" b="1" dirty="0">
                <a:solidFill>
                  <a:srgbClr val="FFFF00"/>
                </a:solidFill>
                <a:latin typeface="SFRM1095"/>
              </a:rPr>
              <a:t> = y - y</a:t>
            </a:r>
            <a:r>
              <a:rPr lang="tr-TR" sz="1600" dirty="0">
                <a:latin typeface="SFRM1095"/>
              </a:rPr>
              <a:t>̂</a:t>
            </a:r>
          </a:p>
          <a:p>
            <a:pPr marL="342900" indent="-342900" algn="l">
              <a:spcAft>
                <a:spcPts val="600"/>
              </a:spcAft>
              <a:buFont typeface="+mj-lt"/>
              <a:buAutoNum type="arabicPeriod"/>
            </a:pPr>
            <a:r>
              <a:rPr lang="tr-TR" sz="1600" dirty="0">
                <a:latin typeface="SFRM1095"/>
              </a:rPr>
              <a:t>Bu hataların karelerini alarak her örnek için bir hata kare değeri hesaplanır: </a:t>
            </a:r>
          </a:p>
          <a:p>
            <a:pPr algn="l">
              <a:spcAft>
                <a:spcPts val="600"/>
              </a:spcAft>
            </a:pPr>
            <a:r>
              <a:rPr lang="tr-TR" sz="1600" dirty="0">
                <a:latin typeface="SFRM1095"/>
              </a:rPr>
              <a:t>	</a:t>
            </a:r>
            <a:r>
              <a:rPr lang="tr-TR" sz="1600" dirty="0" err="1">
                <a:solidFill>
                  <a:srgbClr val="FFFF00"/>
                </a:solidFill>
                <a:latin typeface="SFRM1095"/>
              </a:rPr>
              <a:t>squared_error</a:t>
            </a:r>
            <a:r>
              <a:rPr lang="tr-TR" sz="1600" dirty="0">
                <a:solidFill>
                  <a:srgbClr val="FFFF00"/>
                </a:solidFill>
                <a:latin typeface="SFRM1095"/>
              </a:rPr>
              <a:t> = (y - ŷ)^2</a:t>
            </a:r>
          </a:p>
          <a:p>
            <a:pPr algn="l">
              <a:spcAft>
                <a:spcPts val="600"/>
              </a:spcAft>
            </a:pPr>
            <a:r>
              <a:rPr lang="tr-TR" sz="1600" dirty="0">
                <a:latin typeface="SFRM1095"/>
              </a:rPr>
              <a:t>4. Tüm hata kare değerlerinin ortalaması alınarak MSE hesaplanır: </a:t>
            </a:r>
            <a:r>
              <a:rPr lang="tr-TR" sz="1600" dirty="0">
                <a:solidFill>
                  <a:srgbClr val="FFFF00"/>
                </a:solidFill>
                <a:latin typeface="SFRM1095"/>
              </a:rPr>
              <a:t>MSE = (1/n) * </a:t>
            </a:r>
            <a:r>
              <a:rPr lang="el-GR" sz="1600" dirty="0">
                <a:solidFill>
                  <a:srgbClr val="FFFF00"/>
                </a:solidFill>
                <a:latin typeface="SFRM1095"/>
              </a:rPr>
              <a:t>Σ(</a:t>
            </a:r>
            <a:r>
              <a:rPr lang="tr-TR" sz="1600" dirty="0" err="1">
                <a:solidFill>
                  <a:srgbClr val="FFFF00"/>
                </a:solidFill>
                <a:latin typeface="SFRM1095"/>
              </a:rPr>
              <a:t>squared_error</a:t>
            </a:r>
            <a:r>
              <a:rPr lang="tr-TR" sz="1600" dirty="0">
                <a:solidFill>
                  <a:srgbClr val="FFFF00"/>
                </a:solidFill>
                <a:latin typeface="SFRM1095"/>
              </a:rPr>
              <a:t>), </a:t>
            </a:r>
            <a:r>
              <a:rPr lang="tr-TR" sz="1600" dirty="0">
                <a:latin typeface="SFRM1095"/>
              </a:rPr>
              <a:t>burada n, veri setindeki örneklerin sayısını temsil eder.</a:t>
            </a:r>
          </a:p>
          <a:p>
            <a:endParaRPr lang="tr-TR" sz="1600" dirty="0">
              <a:latin typeface="SFRM1095"/>
            </a:endParaRPr>
          </a:p>
        </p:txBody>
      </p:sp>
    </p:spTree>
    <p:extLst>
      <p:ext uri="{BB962C8B-B14F-4D97-AF65-F5344CB8AC3E}">
        <p14:creationId xmlns:p14="http://schemas.microsoft.com/office/powerpoint/2010/main" val="2251109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17452" y="1404035"/>
            <a:ext cx="4572000" cy="369332"/>
          </a:xfrm>
          <a:prstGeom prst="rect">
            <a:avLst/>
          </a:prstGeom>
          <a:noFill/>
        </p:spPr>
        <p:txBody>
          <a:bodyPr wrap="square">
            <a:spAutoFit/>
          </a:bodyPr>
          <a:lstStyle/>
          <a:p>
            <a:r>
              <a:rPr lang="tr-TR" sz="1800" b="0" i="0" u="none" strike="noStrike" baseline="0" dirty="0">
                <a:latin typeface="SFRM1095"/>
              </a:rPr>
              <a:t>Ortalama Karesel Hata Karekökü(RMSE):</a:t>
            </a:r>
            <a:endParaRPr lang="tr-TR" dirty="0"/>
          </a:p>
        </p:txBody>
      </p:sp>
      <p:sp>
        <p:nvSpPr>
          <p:cNvPr id="7" name="Metin kutusu 6">
            <a:extLst>
              <a:ext uri="{FF2B5EF4-FFF2-40B4-BE49-F238E27FC236}">
                <a16:creationId xmlns:a16="http://schemas.microsoft.com/office/drawing/2014/main" id="{8B2BC5F7-CF54-927C-D666-D75B559620E9}"/>
              </a:ext>
            </a:extLst>
          </p:cNvPr>
          <p:cNvSpPr txBox="1"/>
          <p:nvPr/>
        </p:nvSpPr>
        <p:spPr>
          <a:xfrm>
            <a:off x="717452" y="2401744"/>
            <a:ext cx="4572000" cy="369332"/>
          </a:xfrm>
          <a:prstGeom prst="rect">
            <a:avLst/>
          </a:prstGeom>
          <a:noFill/>
        </p:spPr>
        <p:txBody>
          <a:bodyPr wrap="square">
            <a:spAutoFit/>
          </a:bodyPr>
          <a:lstStyle/>
          <a:p>
            <a:r>
              <a:rPr lang="tr-TR" sz="1800" b="0" i="0" u="none" strike="noStrike" baseline="0" dirty="0">
                <a:latin typeface="SFRM0800"/>
              </a:rPr>
              <a:t>Ortalama mutlak hata (MAE):</a:t>
            </a:r>
            <a:endParaRPr lang="tr-TR" dirty="0"/>
          </a:p>
        </p:txBody>
      </p:sp>
      <p:pic>
        <p:nvPicPr>
          <p:cNvPr id="6" name="Resim 5">
            <a:extLst>
              <a:ext uri="{FF2B5EF4-FFF2-40B4-BE49-F238E27FC236}">
                <a16:creationId xmlns:a16="http://schemas.microsoft.com/office/drawing/2014/main" id="{17E91E4A-5088-674D-DDFE-0667AC6C217E}"/>
              </a:ext>
            </a:extLst>
          </p:cNvPr>
          <p:cNvPicPr>
            <a:picLocks noChangeAspect="1"/>
          </p:cNvPicPr>
          <p:nvPr/>
        </p:nvPicPr>
        <p:blipFill>
          <a:blip r:embed="rId2"/>
          <a:stretch>
            <a:fillRect/>
          </a:stretch>
        </p:blipFill>
        <p:spPr>
          <a:xfrm>
            <a:off x="4572000" y="1283178"/>
            <a:ext cx="2537785" cy="561552"/>
          </a:xfrm>
          <a:prstGeom prst="rect">
            <a:avLst/>
          </a:prstGeom>
        </p:spPr>
      </p:pic>
      <p:pic>
        <p:nvPicPr>
          <p:cNvPr id="11" name="Resim 10">
            <a:extLst>
              <a:ext uri="{FF2B5EF4-FFF2-40B4-BE49-F238E27FC236}">
                <a16:creationId xmlns:a16="http://schemas.microsoft.com/office/drawing/2014/main" id="{4D353010-ADCD-6FA5-2599-C26541B9FC49}"/>
              </a:ext>
            </a:extLst>
          </p:cNvPr>
          <p:cNvPicPr>
            <a:picLocks noChangeAspect="1"/>
          </p:cNvPicPr>
          <p:nvPr/>
        </p:nvPicPr>
        <p:blipFill>
          <a:blip r:embed="rId3"/>
          <a:stretch>
            <a:fillRect/>
          </a:stretch>
        </p:blipFill>
        <p:spPr>
          <a:xfrm>
            <a:off x="3695071" y="2109558"/>
            <a:ext cx="3531322" cy="898318"/>
          </a:xfrm>
          <a:prstGeom prst="rect">
            <a:avLst/>
          </a:prstGeom>
        </p:spPr>
      </p:pic>
    </p:spTree>
    <p:extLst>
      <p:ext uri="{BB962C8B-B14F-4D97-AF65-F5344CB8AC3E}">
        <p14:creationId xmlns:p14="http://schemas.microsoft.com/office/powerpoint/2010/main" val="1700665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pic>
        <p:nvPicPr>
          <p:cNvPr id="13" name="Resim 12">
            <a:extLst>
              <a:ext uri="{FF2B5EF4-FFF2-40B4-BE49-F238E27FC236}">
                <a16:creationId xmlns:a16="http://schemas.microsoft.com/office/drawing/2014/main" id="{AD491C8A-27FF-9799-7802-4E32A714313F}"/>
              </a:ext>
            </a:extLst>
          </p:cNvPr>
          <p:cNvPicPr>
            <a:picLocks noChangeAspect="1"/>
          </p:cNvPicPr>
          <p:nvPr/>
        </p:nvPicPr>
        <p:blipFill>
          <a:blip r:embed="rId2"/>
          <a:stretch>
            <a:fillRect/>
          </a:stretch>
        </p:blipFill>
        <p:spPr>
          <a:xfrm>
            <a:off x="2224081" y="756992"/>
            <a:ext cx="3705225" cy="1047750"/>
          </a:xfrm>
          <a:prstGeom prst="rect">
            <a:avLst/>
          </a:prstGeom>
        </p:spPr>
      </p:pic>
      <p:sp>
        <p:nvSpPr>
          <p:cNvPr id="4" name="Metin kutusu 3">
            <a:extLst>
              <a:ext uri="{FF2B5EF4-FFF2-40B4-BE49-F238E27FC236}">
                <a16:creationId xmlns:a16="http://schemas.microsoft.com/office/drawing/2014/main" id="{FA675AE3-2A75-6FBF-0151-E08EB5561ED1}"/>
              </a:ext>
            </a:extLst>
          </p:cNvPr>
          <p:cNvSpPr txBox="1"/>
          <p:nvPr/>
        </p:nvSpPr>
        <p:spPr>
          <a:xfrm>
            <a:off x="294467" y="1804742"/>
            <a:ext cx="8555065" cy="3247043"/>
          </a:xfrm>
          <a:prstGeom prst="rect">
            <a:avLst/>
          </a:prstGeom>
          <a:noFill/>
        </p:spPr>
        <p:txBody>
          <a:bodyPr wrap="square">
            <a:spAutoFit/>
          </a:bodyPr>
          <a:lstStyle/>
          <a:p>
            <a:pPr>
              <a:spcAft>
                <a:spcPts val="600"/>
              </a:spcAft>
            </a:pPr>
            <a:r>
              <a:rPr lang="tr-TR" dirty="0">
                <a:latin typeface="SFRM0800"/>
              </a:rPr>
              <a:t>R2, bir modelin verileri ne kadar iyi açıkladığını veya uyduğunu belirlemek için kullanılır.</a:t>
            </a:r>
          </a:p>
          <a:p>
            <a:pPr>
              <a:spcAft>
                <a:spcPts val="600"/>
              </a:spcAft>
            </a:pPr>
            <a:r>
              <a:rPr lang="tr-TR" dirty="0">
                <a:latin typeface="SFRM0800"/>
              </a:rPr>
              <a:t>R2 değeri</a:t>
            </a:r>
            <a:r>
              <a:rPr lang="tr-TR" dirty="0">
                <a:solidFill>
                  <a:srgbClr val="FFFF00"/>
                </a:solidFill>
                <a:latin typeface="SFRM0800"/>
              </a:rPr>
              <a:t>, 0 ile 1 arasında bir değere sahiptir </a:t>
            </a:r>
            <a:r>
              <a:rPr lang="tr-TR" dirty="0">
                <a:latin typeface="SFRM0800"/>
              </a:rPr>
              <a:t>veya yüzde olarak ifade edilir. </a:t>
            </a:r>
          </a:p>
          <a:p>
            <a:pPr>
              <a:spcAft>
                <a:spcPts val="600"/>
              </a:spcAft>
            </a:pPr>
            <a:r>
              <a:rPr lang="tr-TR" dirty="0">
                <a:latin typeface="SFRM0800"/>
              </a:rPr>
              <a:t>R-kare ne kadar yüksekse, modelin bağımlı değişkenin varyansını o kadar iyi açıkladığı anlamına gelir.</a:t>
            </a:r>
          </a:p>
          <a:p>
            <a:pPr marL="285750" indent="-285750">
              <a:spcAft>
                <a:spcPts val="600"/>
              </a:spcAft>
              <a:buFont typeface="Arial" panose="020B0604020202020204" pitchFamily="34" charset="0"/>
              <a:buChar char="•"/>
            </a:pPr>
            <a:r>
              <a:rPr lang="tr-TR" dirty="0">
                <a:solidFill>
                  <a:srgbClr val="FFFF00"/>
                </a:solidFill>
                <a:latin typeface="SFRM0800"/>
              </a:rPr>
              <a:t>R-kare = 1: </a:t>
            </a:r>
            <a:r>
              <a:rPr lang="tr-TR" dirty="0">
                <a:latin typeface="SFRM0800"/>
              </a:rPr>
              <a:t>Model, bağımlı değişkenin varyansının tamamını açıklar. Tahminler mükemmel uyum sağlar.</a:t>
            </a:r>
          </a:p>
          <a:p>
            <a:pPr marL="285750" indent="-285750">
              <a:spcAft>
                <a:spcPts val="600"/>
              </a:spcAft>
              <a:buFont typeface="Arial" panose="020B0604020202020204" pitchFamily="34" charset="0"/>
              <a:buChar char="•"/>
            </a:pPr>
            <a:r>
              <a:rPr lang="tr-TR" dirty="0">
                <a:solidFill>
                  <a:srgbClr val="FFFF00"/>
                </a:solidFill>
                <a:latin typeface="SFRM0800"/>
              </a:rPr>
              <a:t>R-kare = 0: </a:t>
            </a:r>
            <a:r>
              <a:rPr lang="tr-TR" dirty="0">
                <a:latin typeface="SFRM0800"/>
              </a:rPr>
              <a:t>Model, bağımlı değişkenin varyansını hiç açıklamaz. Tahminler rastgele veya kötüdür.</a:t>
            </a:r>
          </a:p>
          <a:p>
            <a:pPr marL="285750" indent="-285750">
              <a:spcAft>
                <a:spcPts val="600"/>
              </a:spcAft>
              <a:buFont typeface="Arial" panose="020B0604020202020204" pitchFamily="34" charset="0"/>
              <a:buChar char="•"/>
            </a:pPr>
            <a:r>
              <a:rPr lang="tr-TR" dirty="0">
                <a:solidFill>
                  <a:srgbClr val="FFFF00"/>
                </a:solidFill>
                <a:latin typeface="SFRM0800"/>
              </a:rPr>
              <a:t>0 &lt; R-kare &lt; 1: </a:t>
            </a:r>
            <a:r>
              <a:rPr lang="tr-TR" dirty="0">
                <a:latin typeface="SFRM0800"/>
              </a:rPr>
              <a:t>Model, bağımlı değişkenin bir kısmını açıklar. R-kare değeri ne kadar yüksekse, modelin performansı o kadar iyidir.</a:t>
            </a:r>
          </a:p>
        </p:txBody>
      </p:sp>
    </p:spTree>
    <p:extLst>
      <p:ext uri="{BB962C8B-B14F-4D97-AF65-F5344CB8AC3E}">
        <p14:creationId xmlns:p14="http://schemas.microsoft.com/office/powerpoint/2010/main" val="118528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4" name="Resim 3">
            <a:extLst>
              <a:ext uri="{FF2B5EF4-FFF2-40B4-BE49-F238E27FC236}">
                <a16:creationId xmlns:a16="http://schemas.microsoft.com/office/drawing/2014/main" id="{F4D1BCB5-58CB-22BE-F3D1-67F9F298BFF7}"/>
              </a:ext>
            </a:extLst>
          </p:cNvPr>
          <p:cNvPicPr>
            <a:picLocks noChangeAspect="1"/>
          </p:cNvPicPr>
          <p:nvPr/>
        </p:nvPicPr>
        <p:blipFill>
          <a:blip r:embed="rId2"/>
          <a:stretch>
            <a:fillRect/>
          </a:stretch>
        </p:blipFill>
        <p:spPr>
          <a:xfrm>
            <a:off x="3943394" y="2223669"/>
            <a:ext cx="4958151" cy="2376000"/>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1525418"/>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sklearn.preprocessing</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LabelEncoder</a:t>
            </a:r>
            <a:endParaRPr lang="tr-TR" sz="1600" dirty="0">
              <a:latin typeface="Times New Roman" panose="02020603050405020304" pitchFamily="18" charset="0"/>
              <a:cs typeface="Times New Roman" panose="02020603050405020304" pitchFamily="18" charset="0"/>
            </a:endParaRPr>
          </a:p>
          <a:p>
            <a:pPr>
              <a:lnSpc>
                <a:spcPct val="150000"/>
              </a:lnSpc>
            </a:pPr>
            <a:r>
              <a:rPr lang="tr-TR" sz="1600" dirty="0">
                <a:latin typeface="Times New Roman" panose="02020603050405020304" pitchFamily="18" charset="0"/>
                <a:cs typeface="Times New Roman" panose="02020603050405020304" pitchFamily="18" charset="0"/>
              </a:rPr>
              <a:t>z=["Covid","Normal","Zatüre","Covid","Covid","Covid","Normal","Zatüre"]</a:t>
            </a:r>
          </a:p>
          <a:p>
            <a:pPr>
              <a:lnSpc>
                <a:spcPct val="150000"/>
              </a:lnSpc>
            </a:pPr>
            <a:r>
              <a:rPr lang="tr-TR" sz="1600" dirty="0" err="1">
                <a:latin typeface="Times New Roman" panose="02020603050405020304" pitchFamily="18" charset="0"/>
                <a:cs typeface="Times New Roman" panose="02020603050405020304" pitchFamily="18" charset="0"/>
              </a:rPr>
              <a:t>encoder</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LabelEncoder</a:t>
            </a:r>
            <a:r>
              <a:rPr lang="tr-TR" sz="1600" dirty="0">
                <a:latin typeface="Times New Roman" panose="02020603050405020304" pitchFamily="18" charset="0"/>
                <a:cs typeface="Times New Roman" panose="02020603050405020304" pitchFamily="18" charset="0"/>
              </a:rPr>
              <a:t>()</a:t>
            </a:r>
          </a:p>
          <a:p>
            <a:pPr>
              <a:lnSpc>
                <a:spcPct val="150000"/>
              </a:lnSpc>
            </a:pPr>
            <a:r>
              <a:rPr lang="fr-FR" sz="1600" dirty="0" err="1">
                <a:latin typeface="Times New Roman" panose="02020603050405020304" pitchFamily="18" charset="0"/>
                <a:cs typeface="Times New Roman" panose="02020603050405020304" pitchFamily="18" charset="0"/>
              </a:rPr>
              <a:t>encoded_z</a:t>
            </a:r>
            <a:r>
              <a:rPr lang="fr-FR" sz="1600" dirty="0">
                <a:latin typeface="Times New Roman" panose="02020603050405020304" pitchFamily="18" charset="0"/>
                <a:cs typeface="Times New Roman" panose="02020603050405020304" pitchFamily="18" charset="0"/>
              </a:rPr>
              <a:t>=</a:t>
            </a:r>
            <a:r>
              <a:rPr lang="fr-FR" sz="1600" dirty="0" err="1">
                <a:latin typeface="Times New Roman" panose="02020603050405020304" pitchFamily="18" charset="0"/>
                <a:cs typeface="Times New Roman" panose="02020603050405020304" pitchFamily="18" charset="0"/>
              </a:rPr>
              <a:t>encoder.fit_transform</a:t>
            </a:r>
            <a:r>
              <a:rPr lang="fr-FR" sz="1600" dirty="0">
                <a:latin typeface="Times New Roman" panose="02020603050405020304" pitchFamily="18" charset="0"/>
                <a:cs typeface="Times New Roman" panose="02020603050405020304" pitchFamily="18" charset="0"/>
              </a:rPr>
              <a:t>(z)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tr-TR" sz="2000" dirty="0" err="1">
                <a:solidFill>
                  <a:srgbClr val="FFFF00"/>
                </a:solidFill>
                <a:latin typeface="Times New Roman" panose="02020603050405020304" pitchFamily="18" charset="0"/>
                <a:cs typeface="Times New Roman" panose="02020603050405020304" pitchFamily="18" charset="0"/>
              </a:rPr>
              <a:t>LabelEncoder</a:t>
            </a:r>
            <a:r>
              <a:rPr lang="tr-TR" sz="2000" dirty="0">
                <a:solidFill>
                  <a:srgbClr val="FFFF00"/>
                </a:solidFill>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1540044" y="3101123"/>
            <a:ext cx="5273497" cy="823031"/>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786754"/>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keras.utils</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np_utils</a:t>
            </a:r>
            <a:endParaRPr lang="tr-TR" sz="1600" dirty="0">
              <a:latin typeface="Times New Roman" panose="02020603050405020304" pitchFamily="18" charset="0"/>
              <a:cs typeface="Times New Roman" panose="02020603050405020304" pitchFamily="18" charset="0"/>
            </a:endParaRPr>
          </a:p>
          <a:p>
            <a:pPr>
              <a:lnSpc>
                <a:spcPct val="150000"/>
              </a:lnSpc>
            </a:pPr>
            <a:r>
              <a:rPr lang="pt-BR" sz="1600" dirty="0">
                <a:latin typeface="Times New Roman" panose="02020603050405020304" pitchFamily="18" charset="0"/>
                <a:cs typeface="Times New Roman" panose="02020603050405020304" pitchFamily="18" charset="0"/>
              </a:rPr>
              <a:t>categorical_z = np_utils.to_categorical(encoded_z)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es-ES" sz="2000" dirty="0">
                <a:solidFill>
                  <a:srgbClr val="FFFF00"/>
                </a:solidFill>
                <a:latin typeface="Times New Roman" panose="02020603050405020304" pitchFamily="18" charset="0"/>
                <a:cs typeface="Times New Roman" panose="02020603050405020304" pitchFamily="18" charset="0"/>
              </a:rPr>
              <a:t>np_utils.to_categorical(y)</a:t>
            </a:r>
            <a:endParaRPr lang="tr-TR" sz="2000" dirty="0">
              <a:solidFill>
                <a:srgbClr val="FFFF00"/>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219187" y="2278233"/>
            <a:ext cx="5273497" cy="823031"/>
          </a:xfrm>
          <a:prstGeom prst="rect">
            <a:avLst/>
          </a:prstGeom>
        </p:spPr>
      </p:pic>
      <p:pic>
        <p:nvPicPr>
          <p:cNvPr id="8" name="Resim 7">
            <a:extLst>
              <a:ext uri="{FF2B5EF4-FFF2-40B4-BE49-F238E27FC236}">
                <a16:creationId xmlns:a16="http://schemas.microsoft.com/office/drawing/2014/main" id="{F1FD840B-14F5-46F4-17DC-AEC483CD5A3B}"/>
              </a:ext>
            </a:extLst>
          </p:cNvPr>
          <p:cNvPicPr>
            <a:picLocks noChangeAspect="1"/>
          </p:cNvPicPr>
          <p:nvPr/>
        </p:nvPicPr>
        <p:blipFill>
          <a:blip r:embed="rId3"/>
          <a:stretch>
            <a:fillRect/>
          </a:stretch>
        </p:blipFill>
        <p:spPr>
          <a:xfrm>
            <a:off x="242455" y="3209310"/>
            <a:ext cx="2141406" cy="1272650"/>
          </a:xfrm>
          <a:prstGeom prst="rect">
            <a:avLst/>
          </a:prstGeom>
        </p:spPr>
      </p:pic>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4"/>
          <a:stretch>
            <a:fillRect/>
          </a:stretch>
        </p:blipFill>
        <p:spPr>
          <a:xfrm>
            <a:off x="5578937" y="2014510"/>
            <a:ext cx="3322608" cy="3025402"/>
          </a:xfrm>
          <a:prstGeom prst="rect">
            <a:avLst/>
          </a:prstGeom>
        </p:spPr>
      </p:pic>
    </p:spTree>
    <p:extLst>
      <p:ext uri="{BB962C8B-B14F-4D97-AF65-F5344CB8AC3E}">
        <p14:creationId xmlns:p14="http://schemas.microsoft.com/office/powerpoint/2010/main" val="2157932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2031738" y="1165920"/>
            <a:ext cx="8059119" cy="417422"/>
          </a:xfrm>
          <a:prstGeom prst="rect">
            <a:avLst/>
          </a:prstGeom>
          <a:noFill/>
        </p:spPr>
        <p:txBody>
          <a:bodyPr wrap="square">
            <a:spAutoFit/>
          </a:bodyPr>
          <a:lstStyle/>
          <a:p>
            <a:pPr>
              <a:lnSpc>
                <a:spcPct val="150000"/>
              </a:lnSpc>
            </a:pPr>
            <a:r>
              <a:rPr lang="en-US" sz="1600" dirty="0" err="1">
                <a:latin typeface="Times New Roman" panose="02020603050405020304" pitchFamily="18" charset="0"/>
                <a:cs typeface="Times New Roman" panose="02020603050405020304" pitchFamily="18" charset="0"/>
              </a:rPr>
              <a:t>z_non_category</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np.argmax</a:t>
            </a:r>
            <a:r>
              <a:rPr lang="en-US" sz="1600" dirty="0">
                <a:latin typeface="Times New Roman" panose="02020603050405020304" pitchFamily="18" charset="0"/>
                <a:cs typeface="Times New Roman" panose="02020603050405020304" pitchFamily="18" charset="0"/>
              </a:rPr>
              <a:t>(t) for t in </a:t>
            </a:r>
            <a:r>
              <a:rPr lang="en-US" sz="1600" dirty="0" err="1">
                <a:latin typeface="Times New Roman" panose="02020603050405020304" pitchFamily="18" charset="0"/>
                <a:cs typeface="Times New Roman" panose="02020603050405020304" pitchFamily="18" charset="0"/>
              </a:rPr>
              <a:t>categorical_z</a:t>
            </a:r>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1049628" y="826017"/>
            <a:ext cx="6660778" cy="400110"/>
          </a:xfrm>
          <a:prstGeom prst="rect">
            <a:avLst/>
          </a:prstGeom>
          <a:noFill/>
        </p:spPr>
        <p:txBody>
          <a:bodyPr wrap="square">
            <a:spAutoFit/>
          </a:bodyPr>
          <a:lstStyle/>
          <a:p>
            <a:pPr algn="ctr"/>
            <a:r>
              <a:rPr lang="tr-TR" sz="2000" dirty="0">
                <a:solidFill>
                  <a:srgbClr val="FFFF00"/>
                </a:solidFill>
                <a:latin typeface="Times New Roman" panose="02020603050405020304" pitchFamily="18" charset="0"/>
                <a:cs typeface="Times New Roman" panose="02020603050405020304" pitchFamily="18" charset="0"/>
              </a:rPr>
              <a:t>Kategorik veriyi Kategorik Olmayan veriye dönüştürme</a:t>
            </a:r>
          </a:p>
        </p:txBody>
      </p:sp>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2"/>
          <a:stretch>
            <a:fillRect/>
          </a:stretch>
        </p:blipFill>
        <p:spPr>
          <a:xfrm>
            <a:off x="2953911" y="2223688"/>
            <a:ext cx="3004774" cy="2736000"/>
          </a:xfrm>
          <a:prstGeom prst="rect">
            <a:avLst/>
          </a:prstGeom>
        </p:spPr>
      </p:pic>
      <p:pic>
        <p:nvPicPr>
          <p:cNvPr id="10" name="Resim 9">
            <a:extLst>
              <a:ext uri="{FF2B5EF4-FFF2-40B4-BE49-F238E27FC236}">
                <a16:creationId xmlns:a16="http://schemas.microsoft.com/office/drawing/2014/main" id="{9564CCB6-ABCA-74BA-246C-A706B47414EE}"/>
              </a:ext>
            </a:extLst>
          </p:cNvPr>
          <p:cNvPicPr>
            <a:picLocks noChangeAspect="1"/>
          </p:cNvPicPr>
          <p:nvPr/>
        </p:nvPicPr>
        <p:blipFill>
          <a:blip r:embed="rId3"/>
          <a:stretch>
            <a:fillRect/>
          </a:stretch>
        </p:blipFill>
        <p:spPr>
          <a:xfrm>
            <a:off x="6061298" y="1907912"/>
            <a:ext cx="2667741" cy="3132000"/>
          </a:xfrm>
          <a:prstGeom prst="rect">
            <a:avLst/>
          </a:prstGeom>
        </p:spPr>
      </p:pic>
      <p:sp>
        <p:nvSpPr>
          <p:cNvPr id="13" name="Metin kutusu 12">
            <a:extLst>
              <a:ext uri="{FF2B5EF4-FFF2-40B4-BE49-F238E27FC236}">
                <a16:creationId xmlns:a16="http://schemas.microsoft.com/office/drawing/2014/main" id="{0ACB2B1B-83FA-518D-22A5-6C71550EFC14}"/>
              </a:ext>
            </a:extLst>
          </p:cNvPr>
          <p:cNvSpPr txBox="1"/>
          <p:nvPr/>
        </p:nvSpPr>
        <p:spPr>
          <a:xfrm>
            <a:off x="414961" y="1603105"/>
            <a:ext cx="7330191" cy="338554"/>
          </a:xfrm>
          <a:prstGeom prst="rect">
            <a:avLst/>
          </a:prstGeom>
          <a:noFill/>
        </p:spPr>
        <p:txBody>
          <a:bodyPr wrap="square">
            <a:spAutoFit/>
          </a:bodyPr>
          <a:lstStyle/>
          <a:p>
            <a:r>
              <a:rPr lang="en-US" sz="1600" dirty="0" err="1">
                <a:solidFill>
                  <a:srgbClr val="FFFF00"/>
                </a:solidFill>
                <a:latin typeface="Times New Roman" panose="02020603050405020304" pitchFamily="18" charset="0"/>
                <a:cs typeface="Times New Roman" panose="02020603050405020304" pitchFamily="18" charset="0"/>
              </a:rPr>
              <a:t>np.argmax</a:t>
            </a:r>
            <a:r>
              <a:rPr lang="en-US" sz="1600" dirty="0">
                <a:solidFill>
                  <a:srgbClr val="FFFF00"/>
                </a:solidFill>
                <a:latin typeface="Times New Roman" panose="02020603050405020304" pitchFamily="18" charset="0"/>
                <a:cs typeface="Times New Roman" panose="02020603050405020304" pitchFamily="18" charset="0"/>
              </a:rPr>
              <a:t>(t) </a:t>
            </a:r>
            <a:r>
              <a:rPr lang="tr-TR" sz="1600" dirty="0">
                <a:solidFill>
                  <a:srgbClr val="FFFF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Returns the indices of the maximum values along an axis.</a:t>
            </a:r>
            <a:endParaRPr lang="tr-TR" sz="1600" dirty="0">
              <a:latin typeface="Times New Roman" panose="02020603050405020304" pitchFamily="18" charset="0"/>
              <a:cs typeface="Times New Roman" panose="02020603050405020304" pitchFamily="18" charset="0"/>
            </a:endParaRPr>
          </a:p>
        </p:txBody>
      </p:sp>
      <p:sp>
        <p:nvSpPr>
          <p:cNvPr id="14" name="Ok: Sağ 13">
            <a:extLst>
              <a:ext uri="{FF2B5EF4-FFF2-40B4-BE49-F238E27FC236}">
                <a16:creationId xmlns:a16="http://schemas.microsoft.com/office/drawing/2014/main" id="{AB510426-DED1-536B-307C-6EC8BDBD4F9B}"/>
              </a:ext>
            </a:extLst>
          </p:cNvPr>
          <p:cNvSpPr/>
          <p:nvPr/>
        </p:nvSpPr>
        <p:spPr>
          <a:xfrm rot="10800000">
            <a:off x="7611418" y="3208663"/>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5" name="Ok: Sağ 14">
            <a:extLst>
              <a:ext uri="{FF2B5EF4-FFF2-40B4-BE49-F238E27FC236}">
                <a16:creationId xmlns:a16="http://schemas.microsoft.com/office/drawing/2014/main" id="{4C65C483-2067-AF7A-9E84-302450942073}"/>
              </a:ext>
            </a:extLst>
          </p:cNvPr>
          <p:cNvSpPr/>
          <p:nvPr/>
        </p:nvSpPr>
        <p:spPr>
          <a:xfrm rot="10800000">
            <a:off x="7608753" y="2947261"/>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k: Sağ 15">
            <a:extLst>
              <a:ext uri="{FF2B5EF4-FFF2-40B4-BE49-F238E27FC236}">
                <a16:creationId xmlns:a16="http://schemas.microsoft.com/office/drawing/2014/main" id="{919492D2-FA5D-B363-7A40-985C79EA31B5}"/>
              </a:ext>
            </a:extLst>
          </p:cNvPr>
          <p:cNvSpPr/>
          <p:nvPr/>
        </p:nvSpPr>
        <p:spPr>
          <a:xfrm>
            <a:off x="4969052" y="2747318"/>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BED8AD6B-B009-E81B-0997-27BD0341F50E}"/>
              </a:ext>
            </a:extLst>
          </p:cNvPr>
          <p:cNvSpPr/>
          <p:nvPr/>
        </p:nvSpPr>
        <p:spPr>
          <a:xfrm>
            <a:off x="3257763" y="2720439"/>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023300D7-E4AC-92CA-A867-018928606852}"/>
              </a:ext>
            </a:extLst>
          </p:cNvPr>
          <p:cNvSpPr/>
          <p:nvPr/>
        </p:nvSpPr>
        <p:spPr>
          <a:xfrm>
            <a:off x="4184980" y="2747318"/>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9" name="Ok: Sağ 18">
            <a:extLst>
              <a:ext uri="{FF2B5EF4-FFF2-40B4-BE49-F238E27FC236}">
                <a16:creationId xmlns:a16="http://schemas.microsoft.com/office/drawing/2014/main" id="{D7F8F992-389A-D3AE-B655-A303E20A4711}"/>
              </a:ext>
            </a:extLst>
          </p:cNvPr>
          <p:cNvSpPr/>
          <p:nvPr/>
        </p:nvSpPr>
        <p:spPr>
          <a:xfrm rot="10800000">
            <a:off x="7608752" y="3448110"/>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69522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507432" y="1987983"/>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582973" y="3789873"/>
            <a:ext cx="2435745" cy="1080000"/>
          </a:xfrm>
          <a:prstGeom prst="rect">
            <a:avLst/>
          </a:prstGeom>
        </p:spPr>
      </p:pic>
      <p:pic>
        <p:nvPicPr>
          <p:cNvPr id="4" name="Resim 3">
            <a:extLst>
              <a:ext uri="{FF2B5EF4-FFF2-40B4-BE49-F238E27FC236}">
                <a16:creationId xmlns:a16="http://schemas.microsoft.com/office/drawing/2014/main" id="{B0DDD2CE-9AD7-22F8-9101-25339E943DB3}"/>
              </a:ext>
            </a:extLst>
          </p:cNvPr>
          <p:cNvPicPr>
            <a:picLocks noChangeAspect="1"/>
          </p:cNvPicPr>
          <p:nvPr/>
        </p:nvPicPr>
        <p:blipFill>
          <a:blip r:embed="rId5"/>
          <a:stretch>
            <a:fillRect/>
          </a:stretch>
        </p:blipFill>
        <p:spPr>
          <a:xfrm>
            <a:off x="3582973" y="362127"/>
            <a:ext cx="4214225" cy="1562235"/>
          </a:xfrm>
          <a:prstGeom prst="rect">
            <a:avLst/>
          </a:prstGeom>
        </p:spPr>
      </p:pic>
    </p:spTree>
    <p:extLst>
      <p:ext uri="{BB962C8B-B14F-4D97-AF65-F5344CB8AC3E}">
        <p14:creationId xmlns:p14="http://schemas.microsoft.com/office/powerpoint/2010/main" val="2283083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11928</TotalTime>
  <Words>5204</Words>
  <Application>Microsoft Office PowerPoint</Application>
  <PresentationFormat>Ekran Gösterisi (16:9)</PresentationFormat>
  <Paragraphs>497</Paragraphs>
  <Slides>87</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87</vt:i4>
      </vt:variant>
    </vt:vector>
  </HeadingPairs>
  <TitlesOfParts>
    <vt:vector size="96" baseType="lpstr">
      <vt:lpstr>Times New Roman</vt:lpstr>
      <vt:lpstr>Arial Black</vt:lpstr>
      <vt:lpstr>SFRM1095</vt:lpstr>
      <vt:lpstr>Calibri</vt:lpstr>
      <vt:lpstr>Wingdings</vt:lpstr>
      <vt:lpstr>Arial</vt:lpstr>
      <vt:lpstr>Courier New</vt:lpstr>
      <vt:lpstr>SFRM0800</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Seçme ve Öznitelik İndirgeme (Feature Selection and Feature Reduction)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Ödev-1</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Cross-Validation)</vt:lpstr>
      <vt:lpstr>Yeniden Örnekleme (Bootsrap Cross-Validation)</vt:lpstr>
      <vt:lpstr>Yeniden Örnekleme (Bootsrap Cross-Validation)</vt:lpstr>
      <vt:lpstr>Yeniden Örnekleme (Bootsrap) …</vt:lpstr>
      <vt:lpstr>Dışarıda Tutma (Hold-out)</vt:lpstr>
      <vt:lpstr>Uygulama - Holdout</vt:lpstr>
      <vt:lpstr>Uygulama – Holdout.py</vt:lpstr>
      <vt:lpstr>Ödev-2</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Başarım Ölçütleri (Regression Problem) </vt:lpstr>
      <vt:lpstr>Model Başarım Ölçütleri (Regression Problem) </vt:lpstr>
      <vt:lpstr>Model Başarım Ölçütleri (Regression Problem)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-&gt;VeriOku_Kaydet.py</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375</cp:revision>
  <dcterms:created xsi:type="dcterms:W3CDTF">2020-10-02T20:23:56Z</dcterms:created>
  <dcterms:modified xsi:type="dcterms:W3CDTF">2023-10-24T08:25:09Z</dcterms:modified>
</cp:coreProperties>
</file>